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64592"/>
            <a:ext cx="6766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E9ECFF"/>
                </a:solidFill>
              </a:rPr>
              <a:t>Ma feuille-synthese - Semaine 2 - 420-SN1   (1/2)</a:t>
            </a:r>
          </a:p>
        </p:txBody>
      </p:sp>
      <p:sp>
        <p:nvSpPr>
          <p:cNvPr id="4" name="Oval 3"/>
          <p:cNvSpPr/>
          <p:nvPr/>
        </p:nvSpPr>
        <p:spPr>
          <a:xfrm>
            <a:off x="7315200" y="256032"/>
            <a:ext cx="146304" cy="146304"/>
          </a:xfrm>
          <a:prstGeom prst="ellipse">
            <a:avLst/>
          </a:prstGeom>
          <a:solidFill>
            <a:srgbClr val="5FD3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79792" y="146304"/>
            <a:ext cx="6400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S1</a:t>
            </a:r>
          </a:p>
        </p:txBody>
      </p:sp>
      <p:sp>
        <p:nvSpPr>
          <p:cNvPr id="6" name="Oval 5"/>
          <p:cNvSpPr/>
          <p:nvPr/>
        </p:nvSpPr>
        <p:spPr>
          <a:xfrm>
            <a:off x="8247888" y="256032"/>
            <a:ext cx="146304" cy="146304"/>
          </a:xfrm>
          <a:prstGeom prst="ellipse">
            <a:avLst/>
          </a:prstGeom>
          <a:solidFill>
            <a:srgbClr val="5CC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80" y="146304"/>
            <a:ext cx="6400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S2</a:t>
            </a:r>
          </a:p>
        </p:txBody>
      </p:sp>
      <p:sp>
        <p:nvSpPr>
          <p:cNvPr id="8" name="Oval 7"/>
          <p:cNvSpPr/>
          <p:nvPr/>
        </p:nvSpPr>
        <p:spPr>
          <a:xfrm>
            <a:off x="9180576" y="256032"/>
            <a:ext cx="146304" cy="146304"/>
          </a:xfrm>
          <a:prstGeom prst="ellipse">
            <a:avLst/>
          </a:prstGeom>
          <a:solidFill>
            <a:srgbClr val="FFCF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345168" y="146304"/>
            <a:ext cx="6400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S3</a:t>
            </a:r>
          </a:p>
        </p:txBody>
      </p:sp>
      <p:sp>
        <p:nvSpPr>
          <p:cNvPr id="10" name="Oval 9"/>
          <p:cNvSpPr/>
          <p:nvPr/>
        </p:nvSpPr>
        <p:spPr>
          <a:xfrm>
            <a:off x="10113264" y="256032"/>
            <a:ext cx="146304" cy="146304"/>
          </a:xfrm>
          <a:prstGeom prst="ellipse">
            <a:avLst/>
          </a:prstGeom>
          <a:solidFill>
            <a:srgbClr val="FF7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277856" y="146304"/>
            <a:ext cx="6400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S4</a:t>
            </a:r>
          </a:p>
        </p:txBody>
      </p:sp>
      <p:sp>
        <p:nvSpPr>
          <p:cNvPr id="12" name="Oval 11"/>
          <p:cNvSpPr/>
          <p:nvPr/>
        </p:nvSpPr>
        <p:spPr>
          <a:xfrm>
            <a:off x="11045952" y="256032"/>
            <a:ext cx="146304" cy="146304"/>
          </a:xfrm>
          <a:prstGeom prst="ellipse">
            <a:avLst/>
          </a:prstGeom>
          <a:solidFill>
            <a:srgbClr val="D9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210544" y="146304"/>
            <a:ext cx="6400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S5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65760" y="731520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5FD3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S1  </a:t>
            </a:r>
            <a:r>
              <a:rPr sz="1200" b="1">
                <a:solidFill>
                  <a:srgbClr val="5FD38A"/>
                </a:solidFill>
              </a:rPr>
              <a:t>Definir une fonction</a:t>
            </a:r>
          </a:p>
          <a:p>
            <a:r>
              <a:rPr sz="900" i="1">
                <a:solidFill>
                  <a:srgbClr val="9AA3D8"/>
                </a:solidFill>
              </a:rPr>
              <a:t>le mot-cle, le nom, les parentheses, les deux-points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267379" y="731520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5FD3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S1  </a:t>
            </a:r>
            <a:r>
              <a:rPr sz="1200" b="1">
                <a:solidFill>
                  <a:srgbClr val="5FD38A"/>
                </a:solidFill>
              </a:rPr>
              <a:t>Parametres et arguments</a:t>
            </a:r>
          </a:p>
          <a:p>
            <a:r>
              <a:rPr sz="900" i="1">
                <a:solidFill>
                  <a:srgbClr val="9AA3D8"/>
                </a:solidFill>
              </a:rPr>
              <a:t>donner des valeurs d'entree a la fonction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68998" y="731520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5FD3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S1  </a:t>
            </a:r>
            <a:r>
              <a:rPr sz="1200" b="1">
                <a:solidFill>
                  <a:srgbClr val="5FD38A"/>
                </a:solidFill>
              </a:rPr>
              <a:t>Renvoyer un resultat</a:t>
            </a:r>
          </a:p>
          <a:p>
            <a:r>
              <a:rPr sz="900" i="1">
                <a:solidFill>
                  <a:srgbClr val="9AA3D8"/>
                </a:solidFill>
              </a:rPr>
              <a:t>ressortir une valeur de la fonction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070617" y="731520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5FD3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S1  </a:t>
            </a:r>
            <a:r>
              <a:rPr sz="1200" b="1">
                <a:solidFill>
                  <a:srgbClr val="5FD38A"/>
                </a:solidFill>
              </a:rPr>
              <a:t>Appeler une fonction</a:t>
            </a:r>
          </a:p>
          <a:p>
            <a:r>
              <a:rPr sz="900" i="1">
                <a:solidFill>
                  <a:srgbClr val="9AA3D8"/>
                </a:solidFill>
              </a:rPr>
              <a:t>l'utiliser, recuperer ce qu'elle renvoie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65760" y="2731008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5FD3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S1  </a:t>
            </a:r>
            <a:r>
              <a:rPr sz="1200" b="1">
                <a:solidFill>
                  <a:srgbClr val="5FD38A"/>
                </a:solidFill>
              </a:rPr>
              <a:t>Variable locale (portee)</a:t>
            </a:r>
          </a:p>
          <a:p>
            <a:r>
              <a:rPr sz="900" i="1">
                <a:solidFill>
                  <a:srgbClr val="9AA3D8"/>
                </a:solidFill>
              </a:rPr>
              <a:t>ce qui est cree dans la fonction y reste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267379" y="2731008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5FD3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S1  </a:t>
            </a:r>
            <a:r>
              <a:rPr sz="1200" b="1">
                <a:solidFill>
                  <a:srgbClr val="5FD38A"/>
                </a:solidFill>
              </a:rPr>
              <a:t>Documenter (docstring)</a:t>
            </a:r>
          </a:p>
          <a:p>
            <a:r>
              <a:rPr sz="900" i="1">
                <a:solidFill>
                  <a:srgbClr val="9AA3D8"/>
                </a:solidFill>
              </a:rPr>
              <a:t>expliquer ce que fait la fonction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68998" y="2731008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5CC8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S2  </a:t>
            </a:r>
            <a:r>
              <a:rPr sz="1200" b="1">
                <a:solidFill>
                  <a:srgbClr val="5CC8FF"/>
                </a:solidFill>
              </a:rPr>
              <a:t>Creer un dictionnaire</a:t>
            </a:r>
          </a:p>
          <a:p>
            <a:r>
              <a:rPr sz="900" i="1">
                <a:solidFill>
                  <a:srgbClr val="9AA3D8"/>
                </a:solidFill>
              </a:rPr>
              <a:t>paires cle-valeur, le dictionnaire vide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070617" y="2731008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5CC8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S2  </a:t>
            </a:r>
            <a:r>
              <a:rPr sz="1200" b="1">
                <a:solidFill>
                  <a:srgbClr val="5CC8FF"/>
                </a:solidFill>
              </a:rPr>
              <a:t>Acceder / modifier par cle</a:t>
            </a:r>
          </a:p>
          <a:p>
            <a:r>
              <a:rPr sz="900" i="1">
                <a:solidFill>
                  <a:srgbClr val="9AA3D8"/>
                </a:solidFill>
              </a:rPr>
              <a:t>lire et changer une valeur par sa cle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65760" y="4730496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5CC8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S2  </a:t>
            </a:r>
            <a:r>
              <a:rPr sz="1200" b="1">
                <a:solidFill>
                  <a:srgbClr val="5CC8FF"/>
                </a:solidFill>
              </a:rPr>
              <a:t>Parcourir un dictionnaire</a:t>
            </a:r>
          </a:p>
          <a:p>
            <a:r>
              <a:rPr sz="900" i="1">
                <a:solidFill>
                  <a:srgbClr val="9AA3D8"/>
                </a:solidFill>
              </a:rPr>
              <a:t>passer sur les cles, les valeurs, les paires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267379" y="4730496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5CC8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S2  </a:t>
            </a:r>
            <a:r>
              <a:rPr sz="1200" b="1">
                <a:solidFill>
                  <a:srgbClr val="5CC8FF"/>
                </a:solidFill>
              </a:rPr>
              <a:t>Tableau 2D (grille)</a:t>
            </a:r>
          </a:p>
          <a:p>
            <a:r>
              <a:rPr sz="900" i="1">
                <a:solidFill>
                  <a:srgbClr val="9AA3D8"/>
                </a:solidFill>
              </a:rPr>
              <a:t>une liste de listes : lignes et colonnes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68998" y="4730496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5CC8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S2  </a:t>
            </a:r>
            <a:r>
              <a:rPr sz="1200" b="1">
                <a:solidFill>
                  <a:srgbClr val="5CC8FF"/>
                </a:solidFill>
              </a:rPr>
              <a:t>Boucles imbriquees</a:t>
            </a:r>
          </a:p>
          <a:p>
            <a:r>
              <a:rPr sz="900" i="1">
                <a:solidFill>
                  <a:srgbClr val="9AA3D8"/>
                </a:solidFill>
              </a:rPr>
              <a:t>une boucle dans une boucle pour parcourir la grille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070617" y="4730496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FFCF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S3  </a:t>
            </a:r>
            <a:r>
              <a:rPr sz="1200" b="1">
                <a:solidFill>
                  <a:srgbClr val="FFCF5C"/>
                </a:solidFill>
              </a:rPr>
              <a:t>Creer un tableau numpy</a:t>
            </a:r>
          </a:p>
          <a:p>
            <a:r>
              <a:rPr sz="900" i="1">
                <a:solidFill>
                  <a:srgbClr val="9AA3D8"/>
                </a:solidFill>
              </a:rPr>
              <a:t>transformer une liste en tableau de calcul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2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64592"/>
            <a:ext cx="67665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E9ECFF"/>
                </a:solidFill>
              </a:rPr>
              <a:t>Ma feuille-synthese - Semaine 2 - 420-SN1   (2/2)</a:t>
            </a:r>
          </a:p>
        </p:txBody>
      </p:sp>
      <p:sp>
        <p:nvSpPr>
          <p:cNvPr id="4" name="Oval 3"/>
          <p:cNvSpPr/>
          <p:nvPr/>
        </p:nvSpPr>
        <p:spPr>
          <a:xfrm>
            <a:off x="7315200" y="256032"/>
            <a:ext cx="146304" cy="146304"/>
          </a:xfrm>
          <a:prstGeom prst="ellipse">
            <a:avLst/>
          </a:prstGeom>
          <a:solidFill>
            <a:srgbClr val="5FD3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479792" y="146304"/>
            <a:ext cx="6400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S1</a:t>
            </a:r>
          </a:p>
        </p:txBody>
      </p:sp>
      <p:sp>
        <p:nvSpPr>
          <p:cNvPr id="6" name="Oval 5"/>
          <p:cNvSpPr/>
          <p:nvPr/>
        </p:nvSpPr>
        <p:spPr>
          <a:xfrm>
            <a:off x="8247888" y="256032"/>
            <a:ext cx="146304" cy="146304"/>
          </a:xfrm>
          <a:prstGeom prst="ellipse">
            <a:avLst/>
          </a:prstGeom>
          <a:solidFill>
            <a:srgbClr val="5CC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80" y="146304"/>
            <a:ext cx="6400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S2</a:t>
            </a:r>
          </a:p>
        </p:txBody>
      </p:sp>
      <p:sp>
        <p:nvSpPr>
          <p:cNvPr id="8" name="Oval 7"/>
          <p:cNvSpPr/>
          <p:nvPr/>
        </p:nvSpPr>
        <p:spPr>
          <a:xfrm>
            <a:off x="9180576" y="256032"/>
            <a:ext cx="146304" cy="146304"/>
          </a:xfrm>
          <a:prstGeom prst="ellipse">
            <a:avLst/>
          </a:prstGeom>
          <a:solidFill>
            <a:srgbClr val="FFCF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345168" y="146304"/>
            <a:ext cx="6400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S3</a:t>
            </a:r>
          </a:p>
        </p:txBody>
      </p:sp>
      <p:sp>
        <p:nvSpPr>
          <p:cNvPr id="10" name="Oval 9"/>
          <p:cNvSpPr/>
          <p:nvPr/>
        </p:nvSpPr>
        <p:spPr>
          <a:xfrm>
            <a:off x="10113264" y="256032"/>
            <a:ext cx="146304" cy="146304"/>
          </a:xfrm>
          <a:prstGeom prst="ellipse">
            <a:avLst/>
          </a:prstGeom>
          <a:solidFill>
            <a:srgbClr val="FF7A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277856" y="146304"/>
            <a:ext cx="6400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S4</a:t>
            </a:r>
          </a:p>
        </p:txBody>
      </p:sp>
      <p:sp>
        <p:nvSpPr>
          <p:cNvPr id="12" name="Oval 11"/>
          <p:cNvSpPr/>
          <p:nvPr/>
        </p:nvSpPr>
        <p:spPr>
          <a:xfrm>
            <a:off x="11045952" y="256032"/>
            <a:ext cx="146304" cy="146304"/>
          </a:xfrm>
          <a:prstGeom prst="ellipse">
            <a:avLst/>
          </a:prstGeom>
          <a:solidFill>
            <a:srgbClr val="D9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210544" y="146304"/>
            <a:ext cx="6400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>
                <a:solidFill>
                  <a:srgbClr val="9AA3D8"/>
                </a:solidFill>
              </a:rPr>
              <a:t>S5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65760" y="731520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FFCF5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S3  </a:t>
            </a:r>
            <a:r>
              <a:rPr sz="1200" b="1">
                <a:solidFill>
                  <a:srgbClr val="FFCF5C"/>
                </a:solidFill>
              </a:rPr>
              <a:t>Calculs sur tout le tableau</a:t>
            </a:r>
          </a:p>
          <a:p>
            <a:r>
              <a:rPr sz="900" i="1">
                <a:solidFill>
                  <a:srgbClr val="9AA3D8"/>
                </a:solidFill>
              </a:rPr>
              <a:t>moyenne, somme, min/max, operations element par element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267379" y="731520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FF7A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S4  </a:t>
            </a:r>
            <a:r>
              <a:rPr sz="1200" b="1">
                <a:solidFill>
                  <a:srgbClr val="FF7A6B"/>
                </a:solidFill>
              </a:rPr>
              <a:t>Ouvrir / fermer un fichier</a:t>
            </a:r>
          </a:p>
          <a:p>
            <a:r>
              <a:rPr sz="900" i="1">
                <a:solidFill>
                  <a:srgbClr val="9AA3D8"/>
                </a:solidFill>
              </a:rPr>
              <a:t>le with, le mode lecture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68998" y="731520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FF7A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S4  </a:t>
            </a:r>
            <a:r>
              <a:rPr sz="1200" b="1">
                <a:solidFill>
                  <a:srgbClr val="FF7A6B"/>
                </a:solidFill>
              </a:rPr>
              <a:t>Lire un CSV</a:t>
            </a:r>
          </a:p>
          <a:p>
            <a:r>
              <a:rPr sz="900" i="1">
                <a:solidFill>
                  <a:srgbClr val="9AA3D8"/>
                </a:solidFill>
              </a:rPr>
              <a:t>separer les colonnes, ligne par ligne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070617" y="731520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FF7A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S4  </a:t>
            </a:r>
            <a:r>
              <a:rPr sz="1200" b="1">
                <a:solidFill>
                  <a:srgbClr val="FF7A6B"/>
                </a:solidFill>
              </a:rPr>
              <a:t>JSON et XML</a:t>
            </a:r>
          </a:p>
          <a:p>
            <a:r>
              <a:rPr sz="900" i="1">
                <a:solidFill>
                  <a:srgbClr val="9AA3D8"/>
                </a:solidFill>
              </a:rPr>
              <a:t>formats structures : cle-valeur / balises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65760" y="2731008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FF7A6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S4  </a:t>
            </a:r>
            <a:r>
              <a:rPr sz="1200" b="1">
                <a:solidFill>
                  <a:srgbClr val="FF7A6B"/>
                </a:solidFill>
              </a:rPr>
              <a:t>Chemin du fichier</a:t>
            </a:r>
          </a:p>
          <a:p>
            <a:r>
              <a:rPr sz="900" i="1">
                <a:solidFill>
                  <a:srgbClr val="9AA3D8"/>
                </a:solidFill>
              </a:rPr>
              <a:t>ou se trouve le fichier (relatif, absolu)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267379" y="2731008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D98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S5  </a:t>
            </a:r>
            <a:r>
              <a:rPr sz="1200" b="1">
                <a:solidFill>
                  <a:srgbClr val="D98CFF"/>
                </a:solidFill>
              </a:rPr>
              <a:t>Courbe et nuage de points</a:t>
            </a:r>
          </a:p>
          <a:p>
            <a:r>
              <a:rPr sz="900" i="1">
                <a:solidFill>
                  <a:srgbClr val="9AA3D8"/>
                </a:solidFill>
              </a:rPr>
              <a:t>plot, scatter : les axes x et y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68998" y="2731008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D98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S5  </a:t>
            </a:r>
            <a:r>
              <a:rPr sz="1200" b="1">
                <a:solidFill>
                  <a:srgbClr val="D98CFF"/>
                </a:solidFill>
              </a:rPr>
              <a:t>Barres et histogramme</a:t>
            </a:r>
          </a:p>
          <a:p>
            <a:r>
              <a:rPr sz="900" i="1">
                <a:solidFill>
                  <a:srgbClr val="9AA3D8"/>
                </a:solidFill>
              </a:rPr>
              <a:t>bar, hist : comparer des categories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070617" y="2731008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D98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S5  </a:t>
            </a:r>
            <a:r>
              <a:rPr sz="1200" b="1">
                <a:solidFill>
                  <a:srgbClr val="D98CFF"/>
                </a:solidFill>
              </a:rPr>
              <a:t>Habiller le graphique</a:t>
            </a:r>
          </a:p>
          <a:p>
            <a:r>
              <a:rPr sz="900" i="1">
                <a:solidFill>
                  <a:srgbClr val="9AA3D8"/>
                </a:solidFill>
              </a:rPr>
              <a:t>titre, etiquettes des axes, legende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65760" y="4730496"/>
            <a:ext cx="2755315" cy="1853184"/>
          </a:xfrm>
          <a:prstGeom prst="roundRect">
            <a:avLst/>
          </a:prstGeom>
          <a:solidFill>
            <a:srgbClr val="1B2046"/>
          </a:solidFill>
          <a:ln w="19050">
            <a:solidFill>
              <a:srgbClr val="D98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tIns="54864"/>
          <a:lstStyle/>
          <a:p>
            <a:pPr algn="ctr"/>
            <a:r>
              <a:rPr sz="1000" b="1">
                <a:solidFill>
                  <a:srgbClr val="9AA3D8"/>
                </a:solidFill>
              </a:rPr>
              <a:t>S5  </a:t>
            </a:r>
            <a:r>
              <a:rPr sz="1200" b="1">
                <a:solidFill>
                  <a:srgbClr val="D98CFF"/>
                </a:solidFill>
              </a:rPr>
              <a:t>Afficher / sauvegarder</a:t>
            </a:r>
          </a:p>
          <a:p>
            <a:r>
              <a:rPr sz="900" i="1">
                <a:solidFill>
                  <a:srgbClr val="9AA3D8"/>
                </a:solidFill>
              </a:rPr>
              <a:t>montrer a l'ecran, enregistrer en image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