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6400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E9ECFF"/>
                </a:solidFill>
              </a:rPr>
              <a:t>Mon aide-memoire Python - 420-SN1   (1/2)</a:t>
            </a:r>
          </a:p>
        </p:txBody>
      </p:sp>
      <p:sp>
        <p:nvSpPr>
          <p:cNvPr id="4" name="Oval 3"/>
          <p:cNvSpPr/>
          <p:nvPr/>
        </p:nvSpPr>
        <p:spPr>
          <a:xfrm>
            <a:off x="7040880" y="256032"/>
            <a:ext cx="146304" cy="146304"/>
          </a:xfrm>
          <a:prstGeom prst="ellipse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20547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J1</a:t>
            </a:r>
          </a:p>
        </p:txBody>
      </p:sp>
      <p:sp>
        <p:nvSpPr>
          <p:cNvPr id="6" name="Oval 5"/>
          <p:cNvSpPr/>
          <p:nvPr/>
        </p:nvSpPr>
        <p:spPr>
          <a:xfrm>
            <a:off x="8001000" y="256032"/>
            <a:ext cx="146304" cy="146304"/>
          </a:xfrm>
          <a:prstGeom prst="ellipse">
            <a:avLst/>
          </a:prstGeom>
          <a:solidFill>
            <a:srgbClr val="FF7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6559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J2</a:t>
            </a:r>
          </a:p>
        </p:txBody>
      </p:sp>
      <p:sp>
        <p:nvSpPr>
          <p:cNvPr id="8" name="Oval 7"/>
          <p:cNvSpPr/>
          <p:nvPr/>
        </p:nvSpPr>
        <p:spPr>
          <a:xfrm>
            <a:off x="8961120" y="256032"/>
            <a:ext cx="146304" cy="146304"/>
          </a:xfrm>
          <a:prstGeom prst="ellipse">
            <a:avLst/>
          </a:prstGeom>
          <a:solidFill>
            <a:srgbClr val="5FD3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2571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J3</a:t>
            </a:r>
          </a:p>
        </p:txBody>
      </p:sp>
      <p:sp>
        <p:nvSpPr>
          <p:cNvPr id="10" name="Oval 9"/>
          <p:cNvSpPr/>
          <p:nvPr/>
        </p:nvSpPr>
        <p:spPr>
          <a:xfrm>
            <a:off x="9921240" y="256032"/>
            <a:ext cx="146304" cy="146304"/>
          </a:xfrm>
          <a:prstGeom prst="ellipse">
            <a:avLst/>
          </a:prstGeom>
          <a:solidFill>
            <a:srgbClr val="D9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8583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J4</a:t>
            </a:r>
          </a:p>
        </p:txBody>
      </p:sp>
      <p:sp>
        <p:nvSpPr>
          <p:cNvPr id="12" name="Oval 11"/>
          <p:cNvSpPr/>
          <p:nvPr/>
        </p:nvSpPr>
        <p:spPr>
          <a:xfrm>
            <a:off x="10881360" y="256032"/>
            <a:ext cx="146304" cy="146304"/>
          </a:xfrm>
          <a:prstGeom prst="ellipse">
            <a:avLst/>
          </a:prstGeom>
          <a:solidFill>
            <a:srgbClr val="5C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04595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Variables (syntaxes)</a:t>
            </a:r>
          </a:p>
          <a:p>
            <a:r>
              <a:rPr sz="900" i="1">
                <a:solidFill>
                  <a:srgbClr val="9AA3D8"/>
                </a:solidFill>
              </a:rPr>
              <a:t>creer, nommer, donner une valeur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67379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Types de variables</a:t>
            </a:r>
          </a:p>
          <a:p>
            <a:r>
              <a:rPr sz="900" i="1">
                <a:solidFill>
                  <a:srgbClr val="9AA3D8"/>
                </a:solidFill>
              </a:rPr>
              <a:t>les 4 types de base + trouver le type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8998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Interaction utilisateur</a:t>
            </a:r>
          </a:p>
          <a:p>
            <a:r>
              <a:rPr sz="900" i="1">
                <a:solidFill>
                  <a:srgbClr val="9AA3D8"/>
                </a:solidFill>
              </a:rPr>
              <a:t>afficher, clavier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70617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Convertir un type</a:t>
            </a:r>
          </a:p>
          <a:p>
            <a:r>
              <a:rPr sz="900" i="1">
                <a:solidFill>
                  <a:srgbClr val="9AA3D8"/>
                </a:solidFill>
              </a:rPr>
              <a:t>passer d'un type a un autre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Operateurs mathematiques</a:t>
            </a:r>
          </a:p>
          <a:p>
            <a:r>
              <a:rPr sz="900" i="1">
                <a:solidFill>
                  <a:srgbClr val="9AA3D8"/>
                </a:solidFill>
              </a:rPr>
              <a:t>les operations de calcul et leur priorite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67379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J1  </a:t>
            </a:r>
            <a:r>
              <a:rPr sz="1200" b="1">
                <a:solidFill>
                  <a:srgbClr val="F4B942"/>
                </a:solidFill>
              </a:rPr>
              <a:t>Affichage formate</a:t>
            </a:r>
          </a:p>
          <a:p>
            <a:r>
              <a:rPr sz="900" i="1">
                <a:solidFill>
                  <a:srgbClr val="9AA3D8"/>
                </a:solidFill>
              </a:rPr>
              <a:t>inserer une variable dans un texte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68998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J2  </a:t>
            </a:r>
            <a:r>
              <a:rPr sz="1200" b="1">
                <a:solidFill>
                  <a:srgbClr val="FF7A6B"/>
                </a:solidFill>
              </a:rPr>
              <a:t>Operateurs de comparaison</a:t>
            </a:r>
          </a:p>
          <a:p>
            <a:r>
              <a:rPr sz="900" i="1">
                <a:solidFill>
                  <a:srgbClr val="9AA3D8"/>
                </a:solidFill>
              </a:rPr>
              <a:t>comparer deux valeurs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70617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J2  </a:t>
            </a:r>
            <a:r>
              <a:rPr sz="1200" b="1">
                <a:solidFill>
                  <a:srgbClr val="FF7A6B"/>
                </a:solidFill>
              </a:rPr>
              <a:t>Operateurs logiques</a:t>
            </a:r>
          </a:p>
          <a:p>
            <a:r>
              <a:rPr sz="900" i="1">
                <a:solidFill>
                  <a:srgbClr val="9AA3D8"/>
                </a:solidFill>
              </a:rPr>
              <a:t>combiner plusieurs conditions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65760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J2  </a:t>
            </a:r>
            <a:r>
              <a:rPr sz="1200" b="1">
                <a:solidFill>
                  <a:srgbClr val="FF7A6B"/>
                </a:solidFill>
              </a:rPr>
              <a:t>Conditions (si / sinon)</a:t>
            </a:r>
          </a:p>
          <a:p>
            <a:r>
              <a:rPr sz="900" i="1">
                <a:solidFill>
                  <a:srgbClr val="9AA3D8"/>
                </a:solidFill>
              </a:rPr>
              <a:t>agir selon une condition, plusieurs cas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67379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J2  </a:t>
            </a:r>
            <a:r>
              <a:rPr sz="1200" b="1">
                <a:solidFill>
                  <a:srgbClr val="FF7A6B"/>
                </a:solidFill>
              </a:rPr>
              <a:t>Pieges des conditions</a:t>
            </a:r>
          </a:p>
          <a:p>
            <a:r>
              <a:rPr sz="900" i="1">
                <a:solidFill>
                  <a:srgbClr val="9AA3D8"/>
                </a:solidFill>
              </a:rPr>
              <a:t>les erreurs classiques a eviter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68998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J3  </a:t>
            </a:r>
            <a:r>
              <a:rPr sz="1200" b="1">
                <a:solidFill>
                  <a:srgbClr val="5FD38A"/>
                </a:solidFill>
              </a:rPr>
              <a:t>Boucle a compteur</a:t>
            </a:r>
          </a:p>
          <a:p>
            <a:r>
              <a:rPr sz="900" i="1">
                <a:solidFill>
                  <a:srgbClr val="9AA3D8"/>
                </a:solidFill>
              </a:rPr>
              <a:t>repeter un nombre connu de fois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70617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J3  </a:t>
            </a:r>
            <a:r>
              <a:rPr sz="1200" b="1">
                <a:solidFill>
                  <a:srgbClr val="5FD38A"/>
                </a:solidFill>
              </a:rPr>
              <a:t>Boucle conditionnelle</a:t>
            </a:r>
          </a:p>
          <a:p>
            <a:r>
              <a:rPr sz="900" i="1">
                <a:solidFill>
                  <a:srgbClr val="9AA3D8"/>
                </a:solidFill>
              </a:rPr>
              <a:t>repeter tant qu'une condition est vraie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6400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E9ECFF"/>
                </a:solidFill>
              </a:rPr>
              <a:t>Mon aide-memoire Python - 420-SN1   (2/2)</a:t>
            </a:r>
          </a:p>
        </p:txBody>
      </p:sp>
      <p:sp>
        <p:nvSpPr>
          <p:cNvPr id="4" name="Oval 3"/>
          <p:cNvSpPr/>
          <p:nvPr/>
        </p:nvSpPr>
        <p:spPr>
          <a:xfrm>
            <a:off x="7040880" y="256032"/>
            <a:ext cx="146304" cy="146304"/>
          </a:xfrm>
          <a:prstGeom prst="ellipse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20547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J1</a:t>
            </a:r>
          </a:p>
        </p:txBody>
      </p:sp>
      <p:sp>
        <p:nvSpPr>
          <p:cNvPr id="6" name="Oval 5"/>
          <p:cNvSpPr/>
          <p:nvPr/>
        </p:nvSpPr>
        <p:spPr>
          <a:xfrm>
            <a:off x="8001000" y="256032"/>
            <a:ext cx="146304" cy="146304"/>
          </a:xfrm>
          <a:prstGeom prst="ellipse">
            <a:avLst/>
          </a:prstGeom>
          <a:solidFill>
            <a:srgbClr val="FF7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6559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J2</a:t>
            </a:r>
          </a:p>
        </p:txBody>
      </p:sp>
      <p:sp>
        <p:nvSpPr>
          <p:cNvPr id="8" name="Oval 7"/>
          <p:cNvSpPr/>
          <p:nvPr/>
        </p:nvSpPr>
        <p:spPr>
          <a:xfrm>
            <a:off x="8961120" y="256032"/>
            <a:ext cx="146304" cy="146304"/>
          </a:xfrm>
          <a:prstGeom prst="ellipse">
            <a:avLst/>
          </a:prstGeom>
          <a:solidFill>
            <a:srgbClr val="5FD3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2571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J3</a:t>
            </a:r>
          </a:p>
        </p:txBody>
      </p:sp>
      <p:sp>
        <p:nvSpPr>
          <p:cNvPr id="10" name="Oval 9"/>
          <p:cNvSpPr/>
          <p:nvPr/>
        </p:nvSpPr>
        <p:spPr>
          <a:xfrm>
            <a:off x="9921240" y="256032"/>
            <a:ext cx="146304" cy="146304"/>
          </a:xfrm>
          <a:prstGeom prst="ellipse">
            <a:avLst/>
          </a:prstGeom>
          <a:solidFill>
            <a:srgbClr val="D9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8583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J4</a:t>
            </a:r>
          </a:p>
        </p:txBody>
      </p:sp>
      <p:sp>
        <p:nvSpPr>
          <p:cNvPr id="12" name="Oval 11"/>
          <p:cNvSpPr/>
          <p:nvPr/>
        </p:nvSpPr>
        <p:spPr>
          <a:xfrm>
            <a:off x="10881360" y="256032"/>
            <a:ext cx="146304" cy="146304"/>
          </a:xfrm>
          <a:prstGeom prst="ellipse">
            <a:avLst/>
          </a:prstGeom>
          <a:solidFill>
            <a:srgbClr val="5C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045952" y="146304"/>
            <a:ext cx="868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J5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J3  </a:t>
            </a:r>
            <a:r>
              <a:rPr sz="1200" b="1">
                <a:solidFill>
                  <a:srgbClr val="5FD38A"/>
                </a:solidFill>
              </a:rPr>
              <a:t>Accumulateur</a:t>
            </a:r>
          </a:p>
          <a:p>
            <a:r>
              <a:rPr sz="900" i="1">
                <a:solidFill>
                  <a:srgbClr val="9AA3D8"/>
                </a:solidFill>
              </a:rPr>
              <a:t>additionner ou compter au fil de la boucle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67379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J3  </a:t>
            </a:r>
            <a:r>
              <a:rPr sz="1200" b="1">
                <a:solidFill>
                  <a:srgbClr val="5FD38A"/>
                </a:solidFill>
              </a:rPr>
              <a:t>Interrompre / sauter un tour</a:t>
            </a:r>
          </a:p>
          <a:p>
            <a:r>
              <a:rPr sz="900" i="1">
                <a:solidFill>
                  <a:srgbClr val="9AA3D8"/>
                </a:solidFill>
              </a:rPr>
              <a:t>sortir de la boucle, passer au tour suivant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8998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J3  </a:t>
            </a:r>
            <a:r>
              <a:rPr sz="1200" b="1">
                <a:solidFill>
                  <a:srgbClr val="5FD38A"/>
                </a:solidFill>
              </a:rPr>
              <a:t>Pieges des boucles</a:t>
            </a:r>
          </a:p>
          <a:p>
            <a:r>
              <a:rPr sz="900" i="1">
                <a:solidFill>
                  <a:srgbClr val="9AA3D8"/>
                </a:solidFill>
              </a:rPr>
              <a:t>boucle infinie, oubli de progression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70617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Creer une liste</a:t>
            </a:r>
          </a:p>
          <a:p>
            <a:r>
              <a:rPr sz="900" i="1">
                <a:solidFill>
                  <a:srgbClr val="9AA3D8"/>
                </a:solidFill>
              </a:rPr>
              <a:t>ecrire une liste, la liste vide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Indices (commencent a 0)</a:t>
            </a:r>
          </a:p>
          <a:p>
            <a:r>
              <a:rPr sz="900" i="1">
                <a:solidFill>
                  <a:srgbClr val="9AA3D8"/>
                </a:solidFill>
              </a:rPr>
              <a:t>acceder a un element par sa position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67379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Ajouter / retirer</a:t>
            </a:r>
          </a:p>
          <a:p>
            <a:r>
              <a:rPr sz="900" i="1">
                <a:solidFill>
                  <a:srgbClr val="9AA3D8"/>
                </a:solidFill>
              </a:rPr>
              <a:t>ajouter un element, en enlever un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68998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Parcourir</a:t>
            </a:r>
          </a:p>
          <a:p>
            <a:r>
              <a:rPr sz="900" i="1">
                <a:solidFill>
                  <a:srgbClr val="9AA3D8"/>
                </a:solidFill>
              </a:rPr>
              <a:t>passer sur chaque element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70617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Trancher une liste</a:t>
            </a:r>
          </a:p>
          <a:p>
            <a:r>
              <a:rPr sz="900" i="1">
                <a:solidFill>
                  <a:srgbClr val="9AA3D8"/>
                </a:solidFill>
              </a:rPr>
              <a:t>prendre une partie de la liste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65760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J4  </a:t>
            </a:r>
            <a:r>
              <a:rPr sz="1200" b="1">
                <a:solidFill>
                  <a:srgbClr val="D98CFF"/>
                </a:solidFill>
              </a:rPr>
              <a:t>Methodes utiles</a:t>
            </a:r>
          </a:p>
          <a:p>
            <a:r>
              <a:rPr sz="900" i="1">
                <a:solidFill>
                  <a:srgbClr val="9AA3D8"/>
                </a:solidFill>
              </a:rPr>
              <a:t>longueur, trier, tester la presence...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67379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J5  </a:t>
            </a:r>
            <a:r>
              <a:rPr sz="1200" b="1">
                <a:solidFill>
                  <a:srgbClr val="5CC8FF"/>
                </a:solidFill>
              </a:rPr>
              <a:t>Min / Max dans une liste</a:t>
            </a:r>
          </a:p>
          <a:p>
            <a:r>
              <a:rPr sz="900" i="1">
                <a:solidFill>
                  <a:srgbClr val="9AA3D8"/>
                </a:solidFill>
              </a:rPr>
              <a:t>trouver le plus petit, le plus grand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68998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J5  </a:t>
            </a:r>
            <a:r>
              <a:rPr sz="1200" b="1">
                <a:solidFill>
                  <a:srgbClr val="5CC8FF"/>
                </a:solidFill>
              </a:rPr>
              <a:t>Recherche lineaire</a:t>
            </a:r>
          </a:p>
          <a:p>
            <a:r>
              <a:rPr sz="900" i="1">
                <a:solidFill>
                  <a:srgbClr val="9AA3D8"/>
                </a:solidFill>
              </a:rPr>
              <a:t>chercher en parcourant un par un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70617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J5  </a:t>
            </a:r>
            <a:r>
              <a:rPr sz="1200" b="1">
                <a:solidFill>
                  <a:srgbClr val="5CC8FF"/>
                </a:solidFill>
              </a:rPr>
              <a:t>Recherche dichotomique</a:t>
            </a:r>
          </a:p>
          <a:p>
            <a:r>
              <a:rPr sz="900" i="1">
                <a:solidFill>
                  <a:srgbClr val="9AA3D8"/>
                </a:solidFill>
              </a:rPr>
              <a:t>chercher en coupant en deux (liste triee)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